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1" roundtripDataSignature="AMtx7mixnjdEA7OszHzJFTnsPEj7H7Bd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21"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Jay</a:t>
            </a:r>
            <a:endParaRPr/>
          </a:p>
        </p:txBody>
      </p:sp>
      <p:sp>
        <p:nvSpPr>
          <p:cNvPr id="239" name="Google Shape;23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dde0c02bd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dde0c02b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Allison</a:t>
            </a:r>
            <a:endParaRPr/>
          </a:p>
          <a:p>
            <a:pPr indent="0" lvl="0" marL="0" rtl="0" algn="l">
              <a:spcBef>
                <a:spcPts val="0"/>
              </a:spcBef>
              <a:spcAft>
                <a:spcPts val="0"/>
              </a:spcAft>
              <a:buNone/>
            </a:pPr>
            <a:r>
              <a:rPr lang="en-US"/>
              <a:t>Show jupyter notebook</a:t>
            </a:r>
            <a:endParaRPr/>
          </a:p>
          <a:p>
            <a:pPr indent="0" lvl="0" marL="0" rtl="0" algn="l">
              <a:spcBef>
                <a:spcPts val="0"/>
              </a:spcBef>
              <a:spcAft>
                <a:spcPts val="0"/>
              </a:spcAft>
              <a:buNone/>
            </a:pPr>
            <a:r>
              <a:rPr lang="en-US"/>
              <a:t>We can see that the majority of crimes and rides happen between the hours of 12am - 4am, and both slow down in the later morning hours.</a:t>
            </a:r>
            <a:endParaRPr/>
          </a:p>
          <a:p>
            <a:pPr indent="0" lvl="0" marL="0" rtl="0" algn="l">
              <a:spcBef>
                <a:spcPts val="0"/>
              </a:spcBef>
              <a:spcAft>
                <a:spcPts val="0"/>
              </a:spcAft>
              <a:buNone/>
            </a:pPr>
            <a:r>
              <a:rPr lang="en-US"/>
              <a:t>This could be due to the bar closing hour of 2am.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dde0c02bd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dde0c02b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Adam</a:t>
            </a:r>
            <a:endParaRPr/>
          </a:p>
          <a:p>
            <a:pPr indent="0" lvl="0" marL="0" rtl="0" algn="l">
              <a:spcBef>
                <a:spcPts val="0"/>
              </a:spcBef>
              <a:spcAft>
                <a:spcPts val="0"/>
              </a:spcAft>
              <a:buNone/>
            </a:pPr>
            <a:r>
              <a:rPr lang="en-US"/>
              <a:t>show jupyter notebook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dde0c02bd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dde0c02b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Adam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dde0c02bd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dde0c02b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Adam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dde0c02bd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dde0c02b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Adam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dde0c02bd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dde0c02b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dde0c02bd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dde0c02b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dde0c02bd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dde0c02b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dde0c02bd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dde0c02b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dde0c02bd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dde0c02b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Allison</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dde0c02bd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dde0c02b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Allison</a:t>
            </a:r>
            <a:endParaRPr/>
          </a:p>
          <a:p>
            <a:pPr indent="0" lvl="0" marL="0" rtl="0" algn="l">
              <a:spcBef>
                <a:spcPts val="0"/>
              </a:spcBef>
              <a:spcAft>
                <a:spcPts val="0"/>
              </a:spcAft>
              <a:buNone/>
            </a:pPr>
            <a:r>
              <a:rPr lang="en-US"/>
              <a:t>Show crime data cleaning Jupyter notebook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dde0c02bd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dde0c02bd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Show rideshare cleaning Jupyter notebook</a:t>
            </a:r>
            <a:endParaRPr/>
          </a:p>
          <a:p>
            <a:pPr indent="0" lvl="0" marL="0" rtl="0" algn="l">
              <a:spcBef>
                <a:spcPts val="0"/>
              </a:spcBef>
              <a:spcAft>
                <a:spcPts val="0"/>
              </a:spcAft>
              <a:buNone/>
            </a:pPr>
            <a:r>
              <a:rPr lang="en-US"/>
              <a:t>Adam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dde0c02bd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dde0c02b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Arunima</a:t>
            </a:r>
            <a:endParaRPr/>
          </a:p>
          <a:p>
            <a:pPr indent="0" lvl="0" marL="0" rtl="0" algn="l">
              <a:spcBef>
                <a:spcPts val="0"/>
              </a:spcBef>
              <a:spcAft>
                <a:spcPts val="0"/>
              </a:spcAft>
              <a:buNone/>
            </a:pPr>
            <a:r>
              <a:rPr lang="en-US"/>
              <a:t>View Jupyter Notebook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dde0c02bd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dde0c02b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Arunima</a:t>
            </a:r>
            <a:endParaRPr/>
          </a:p>
          <a:p>
            <a:pPr indent="0" lvl="0" marL="0" rtl="0" algn="l">
              <a:spcBef>
                <a:spcPts val="0"/>
              </a:spcBef>
              <a:spcAft>
                <a:spcPts val="0"/>
              </a:spcAft>
              <a:buNone/>
            </a:pPr>
            <a:r>
              <a:rPr lang="en-US"/>
              <a:t>Show bar chart Jupyter notebook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dde0c02bd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dde0c02b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Arunima</a:t>
            </a:r>
            <a:endParaRPr/>
          </a:p>
          <a:p>
            <a:pPr indent="0" lvl="0" marL="0" rtl="0" algn="l">
              <a:spcBef>
                <a:spcPts val="0"/>
              </a:spcBef>
              <a:spcAft>
                <a:spcPts val="0"/>
              </a:spcAft>
              <a:buNone/>
            </a:pPr>
            <a:r>
              <a:rPr lang="en-US"/>
              <a:t>View Jupyter Notebook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bg>
      <p:bgPr>
        <a:solidFill>
          <a:srgbClr val="000000"/>
        </a:solidFill>
      </p:bgPr>
    </p:bg>
    <p:spTree>
      <p:nvGrpSpPr>
        <p:cNvPr id="22" name="Shape 22"/>
        <p:cNvGrpSpPr/>
        <p:nvPr/>
      </p:nvGrpSpPr>
      <p:grpSpPr>
        <a:xfrm>
          <a:off x="0" y="0"/>
          <a:ext cx="0" cy="0"/>
          <a:chOff x="0" y="0"/>
          <a:chExt cx="0" cy="0"/>
        </a:xfrm>
      </p:grpSpPr>
      <p:pic>
        <p:nvPicPr>
          <p:cNvPr id="23" name="Google Shape;23;p3"/>
          <p:cNvPicPr preferRelativeResize="0"/>
          <p:nvPr/>
        </p:nvPicPr>
        <p:blipFill rotWithShape="1">
          <a:blip r:embed="rId2">
            <a:alphaModFix/>
          </a:blip>
          <a:srcRect b="7749" l="0" r="0" t="0"/>
          <a:stretch/>
        </p:blipFill>
        <p:spPr>
          <a:xfrm>
            <a:off x="2315787" y="0"/>
            <a:ext cx="7560425" cy="5007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112" name="Shape 112"/>
        <p:cNvGrpSpPr/>
        <p:nvPr/>
      </p:nvGrpSpPr>
      <p:grpSpPr>
        <a:xfrm>
          <a:off x="0" y="0"/>
          <a:ext cx="0" cy="0"/>
          <a:chOff x="0" y="0"/>
          <a:chExt cx="0" cy="0"/>
        </a:xfrm>
      </p:grpSpPr>
      <p:grpSp>
        <p:nvGrpSpPr>
          <p:cNvPr id="113" name="Google Shape;113;p12"/>
          <p:cNvGrpSpPr/>
          <p:nvPr/>
        </p:nvGrpSpPr>
        <p:grpSpPr>
          <a:xfrm>
            <a:off x="0" y="0"/>
            <a:ext cx="12192000" cy="6858000"/>
            <a:chOff x="0" y="0"/>
            <a:chExt cx="12192000" cy="6858000"/>
          </a:xfrm>
        </p:grpSpPr>
        <p:sp>
          <p:nvSpPr>
            <p:cNvPr id="114" name="Google Shape;114;p1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2"/>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2"/>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22" name="Google Shape;122;p1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23" name="Google Shape;123;p12"/>
          <p:cNvSpPr txBox="1"/>
          <p:nvPr>
            <p:ph type="title"/>
          </p:nvPr>
        </p:nvSpPr>
        <p:spPr>
          <a:xfrm>
            <a:off x="1154954" y="4969927"/>
            <a:ext cx="8825659"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2"/>
          <p:cNvSpPr/>
          <p:nvPr>
            <p:ph idx="2" type="pic"/>
          </p:nvPr>
        </p:nvSpPr>
        <p:spPr>
          <a:xfrm>
            <a:off x="1154954" y="685800"/>
            <a:ext cx="8825659" cy="3429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125" name="Google Shape;125;p12"/>
          <p:cNvSpPr txBox="1"/>
          <p:nvPr>
            <p:ph idx="1" type="body"/>
          </p:nvPr>
        </p:nvSpPr>
        <p:spPr>
          <a:xfrm>
            <a:off x="1154954" y="5536665"/>
            <a:ext cx="8825658"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6" name="Google Shape;126;p1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showMasterSp="0">
  <p:cSld name="Title and Caption">
    <p:spTree>
      <p:nvGrpSpPr>
        <p:cNvPr id="130" name="Shape 130"/>
        <p:cNvGrpSpPr/>
        <p:nvPr/>
      </p:nvGrpSpPr>
      <p:grpSpPr>
        <a:xfrm>
          <a:off x="0" y="0"/>
          <a:ext cx="0" cy="0"/>
          <a:chOff x="0" y="0"/>
          <a:chExt cx="0" cy="0"/>
        </a:xfrm>
      </p:grpSpPr>
      <p:grpSp>
        <p:nvGrpSpPr>
          <p:cNvPr id="131" name="Google Shape;131;p13"/>
          <p:cNvGrpSpPr/>
          <p:nvPr/>
        </p:nvGrpSpPr>
        <p:grpSpPr>
          <a:xfrm>
            <a:off x="0" y="0"/>
            <a:ext cx="12192000" cy="6858000"/>
            <a:chOff x="0" y="0"/>
            <a:chExt cx="12192000" cy="6858000"/>
          </a:xfrm>
        </p:grpSpPr>
        <p:sp>
          <p:nvSpPr>
            <p:cNvPr id="132" name="Google Shape;132;p1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40" name="Google Shape;140;p1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1" name="Google Shape;141;p13"/>
          <p:cNvSpPr txBox="1"/>
          <p:nvPr>
            <p:ph type="title"/>
          </p:nvPr>
        </p:nvSpPr>
        <p:spPr>
          <a:xfrm>
            <a:off x="1148798" y="1063417"/>
            <a:ext cx="8831816" cy="137298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3"/>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43" name="Google Shape;143;p1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1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1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showMasterSp="0">
  <p:cSld name="Quote with Caption">
    <p:spTree>
      <p:nvGrpSpPr>
        <p:cNvPr id="147" name="Shape 147"/>
        <p:cNvGrpSpPr/>
        <p:nvPr/>
      </p:nvGrpSpPr>
      <p:grpSpPr>
        <a:xfrm>
          <a:off x="0" y="0"/>
          <a:ext cx="0" cy="0"/>
          <a:chOff x="0" y="0"/>
          <a:chExt cx="0" cy="0"/>
        </a:xfrm>
      </p:grpSpPr>
      <p:grpSp>
        <p:nvGrpSpPr>
          <p:cNvPr id="148" name="Google Shape;148;p14"/>
          <p:cNvGrpSpPr/>
          <p:nvPr/>
        </p:nvGrpSpPr>
        <p:grpSpPr>
          <a:xfrm>
            <a:off x="0" y="0"/>
            <a:ext cx="12192000" cy="6858000"/>
            <a:chOff x="0" y="0"/>
            <a:chExt cx="12192000" cy="6858000"/>
          </a:xfrm>
        </p:grpSpPr>
        <p:sp>
          <p:nvSpPr>
            <p:cNvPr id="149" name="Google Shape;149;p1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57" name="Google Shape;157;p1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58" name="Google Shape;158;p14"/>
          <p:cNvSpPr txBox="1"/>
          <p:nvPr/>
        </p:nvSpPr>
        <p:spPr>
          <a:xfrm>
            <a:off x="881566" y="607336"/>
            <a:ext cx="801912"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600" u="none" cap="none" strike="noStrike">
                <a:solidFill>
                  <a:srgbClr val="EE52A4"/>
                </a:solidFill>
                <a:latin typeface="Arial"/>
                <a:ea typeface="Arial"/>
                <a:cs typeface="Arial"/>
                <a:sym typeface="Arial"/>
              </a:rPr>
              <a:t>“</a:t>
            </a:r>
            <a:endParaRPr/>
          </a:p>
        </p:txBody>
      </p:sp>
      <p:sp>
        <p:nvSpPr>
          <p:cNvPr id="159" name="Google Shape;159;p14"/>
          <p:cNvSpPr txBox="1"/>
          <p:nvPr/>
        </p:nvSpPr>
        <p:spPr>
          <a:xfrm>
            <a:off x="9884458" y="2613787"/>
            <a:ext cx="652763"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600" u="none" cap="none" strike="noStrike">
                <a:solidFill>
                  <a:srgbClr val="EE52A4"/>
                </a:solidFill>
                <a:latin typeface="Arial"/>
                <a:ea typeface="Arial"/>
                <a:cs typeface="Arial"/>
                <a:sym typeface="Arial"/>
              </a:rPr>
              <a:t>”</a:t>
            </a:r>
            <a:endParaRPr/>
          </a:p>
        </p:txBody>
      </p:sp>
      <p:sp>
        <p:nvSpPr>
          <p:cNvPr id="160" name="Google Shape;160;p14"/>
          <p:cNvSpPr txBox="1"/>
          <p:nvPr>
            <p:ph type="title"/>
          </p:nvPr>
        </p:nvSpPr>
        <p:spPr>
          <a:xfrm>
            <a:off x="1581878" y="982134"/>
            <a:ext cx="8453906" cy="26966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14"/>
          <p:cNvSpPr txBox="1"/>
          <p:nvPr>
            <p:ph idx="1" type="body"/>
          </p:nvPr>
        </p:nvSpPr>
        <p:spPr>
          <a:xfrm>
            <a:off x="1945945" y="3678766"/>
            <a:ext cx="773121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EE52A4"/>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62" name="Google Shape;162;p14"/>
          <p:cNvSpPr txBox="1"/>
          <p:nvPr>
            <p:ph idx="2" type="body"/>
          </p:nvPr>
        </p:nvSpPr>
        <p:spPr>
          <a:xfrm>
            <a:off x="1154954" y="5029199"/>
            <a:ext cx="9244897" cy="997857"/>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63" name="Google Shape;163;p1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1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1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showMasterSp="0">
  <p:cSld name="Name Card">
    <p:spTree>
      <p:nvGrpSpPr>
        <p:cNvPr id="167" name="Shape 167"/>
        <p:cNvGrpSpPr/>
        <p:nvPr/>
      </p:nvGrpSpPr>
      <p:grpSpPr>
        <a:xfrm>
          <a:off x="0" y="0"/>
          <a:ext cx="0" cy="0"/>
          <a:chOff x="0" y="0"/>
          <a:chExt cx="0" cy="0"/>
        </a:xfrm>
      </p:grpSpPr>
      <p:grpSp>
        <p:nvGrpSpPr>
          <p:cNvPr id="168" name="Google Shape;168;p15"/>
          <p:cNvGrpSpPr/>
          <p:nvPr/>
        </p:nvGrpSpPr>
        <p:grpSpPr>
          <a:xfrm>
            <a:off x="0" y="0"/>
            <a:ext cx="12192000" cy="6858000"/>
            <a:chOff x="0" y="0"/>
            <a:chExt cx="12192000" cy="6858000"/>
          </a:xfrm>
        </p:grpSpPr>
        <p:sp>
          <p:nvSpPr>
            <p:cNvPr id="169" name="Google Shape;169;p1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77" name="Google Shape;177;p1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78" name="Google Shape;178;p15"/>
          <p:cNvSpPr txBox="1"/>
          <p:nvPr>
            <p:ph type="title"/>
          </p:nvPr>
        </p:nvSpPr>
        <p:spPr>
          <a:xfrm>
            <a:off x="1154954" y="2370667"/>
            <a:ext cx="8825660" cy="182251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15"/>
          <p:cNvSpPr txBox="1"/>
          <p:nvPr>
            <p:ph idx="1" type="body"/>
          </p:nvPr>
        </p:nvSpPr>
        <p:spPr>
          <a:xfrm>
            <a:off x="1154954" y="5024967"/>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80" name="Google Shape;180;p1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1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1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84" name="Shape 184"/>
        <p:cNvGrpSpPr/>
        <p:nvPr/>
      </p:nvGrpSpPr>
      <p:grpSpPr>
        <a:xfrm>
          <a:off x="0" y="0"/>
          <a:ext cx="0" cy="0"/>
          <a:chOff x="0" y="0"/>
          <a:chExt cx="0" cy="0"/>
        </a:xfrm>
      </p:grpSpPr>
      <p:sp>
        <p:nvSpPr>
          <p:cNvPr id="185" name="Google Shape;185;p16"/>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16"/>
          <p:cNvSpPr txBox="1"/>
          <p:nvPr>
            <p:ph idx="1" type="body"/>
          </p:nvPr>
        </p:nvSpPr>
        <p:spPr>
          <a:xfrm>
            <a:off x="1154954" y="2603502"/>
            <a:ext cx="314187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87" name="Google Shape;187;p16"/>
          <p:cNvSpPr txBox="1"/>
          <p:nvPr>
            <p:ph idx="2" type="body"/>
          </p:nvPr>
        </p:nvSpPr>
        <p:spPr>
          <a:xfrm>
            <a:off x="1154953" y="3179764"/>
            <a:ext cx="314187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8" name="Google Shape;188;p16"/>
          <p:cNvSpPr txBox="1"/>
          <p:nvPr>
            <p:ph idx="3" type="body"/>
          </p:nvPr>
        </p:nvSpPr>
        <p:spPr>
          <a:xfrm>
            <a:off x="4512721" y="2603500"/>
            <a:ext cx="314700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89" name="Google Shape;189;p16"/>
          <p:cNvSpPr txBox="1"/>
          <p:nvPr>
            <p:ph idx="4" type="body"/>
          </p:nvPr>
        </p:nvSpPr>
        <p:spPr>
          <a:xfrm>
            <a:off x="4512721" y="3179763"/>
            <a:ext cx="314700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0" name="Google Shape;190;p16"/>
          <p:cNvSpPr txBox="1"/>
          <p:nvPr>
            <p:ph idx="5" type="body"/>
          </p:nvPr>
        </p:nvSpPr>
        <p:spPr>
          <a:xfrm>
            <a:off x="7888135" y="2603501"/>
            <a:ext cx="314573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1" name="Google Shape;191;p16"/>
          <p:cNvSpPr txBox="1"/>
          <p:nvPr>
            <p:ph idx="6" type="body"/>
          </p:nvPr>
        </p:nvSpPr>
        <p:spPr>
          <a:xfrm>
            <a:off x="7888329" y="3179762"/>
            <a:ext cx="3145536"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92" name="Google Shape;192;p16"/>
          <p:cNvCxnSpPr/>
          <p:nvPr/>
        </p:nvCxnSpPr>
        <p:spPr>
          <a:xfrm>
            <a:off x="440397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93" name="Google Shape;193;p16"/>
          <p:cNvCxnSpPr/>
          <p:nvPr/>
        </p:nvCxnSpPr>
        <p:spPr>
          <a:xfrm>
            <a:off x="777240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94" name="Google Shape;194;p1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1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197" name="Shape 197"/>
        <p:cNvGrpSpPr/>
        <p:nvPr/>
      </p:nvGrpSpPr>
      <p:grpSpPr>
        <a:xfrm>
          <a:off x="0" y="0"/>
          <a:ext cx="0" cy="0"/>
          <a:chOff x="0" y="0"/>
          <a:chExt cx="0" cy="0"/>
        </a:xfrm>
      </p:grpSpPr>
      <p:sp>
        <p:nvSpPr>
          <p:cNvPr id="198" name="Google Shape;198;p17"/>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17"/>
          <p:cNvSpPr txBox="1"/>
          <p:nvPr>
            <p:ph idx="1" type="body"/>
          </p:nvPr>
        </p:nvSpPr>
        <p:spPr>
          <a:xfrm>
            <a:off x="1154954" y="4532844"/>
            <a:ext cx="30504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0" name="Google Shape;200;p17"/>
          <p:cNvSpPr/>
          <p:nvPr>
            <p:ph idx="2" type="pic"/>
          </p:nvPr>
        </p:nvSpPr>
        <p:spPr>
          <a:xfrm>
            <a:off x="1334553"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01" name="Google Shape;201;p17"/>
          <p:cNvSpPr txBox="1"/>
          <p:nvPr>
            <p:ph idx="3" type="body"/>
          </p:nvPr>
        </p:nvSpPr>
        <p:spPr>
          <a:xfrm>
            <a:off x="1154954" y="5109106"/>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02" name="Google Shape;202;p17"/>
          <p:cNvSpPr txBox="1"/>
          <p:nvPr>
            <p:ph idx="4" type="body"/>
          </p:nvPr>
        </p:nvSpPr>
        <p:spPr>
          <a:xfrm>
            <a:off x="4568865" y="4532844"/>
            <a:ext cx="3050438" cy="576263"/>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3" name="Google Shape;203;p17"/>
          <p:cNvSpPr/>
          <p:nvPr>
            <p:ph idx="5" type="pic"/>
          </p:nvPr>
        </p:nvSpPr>
        <p:spPr>
          <a:xfrm>
            <a:off x="4748462" y="2603500"/>
            <a:ext cx="2691243" cy="159151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04" name="Google Shape;204;p17"/>
          <p:cNvSpPr txBox="1"/>
          <p:nvPr>
            <p:ph idx="6" type="body"/>
          </p:nvPr>
        </p:nvSpPr>
        <p:spPr>
          <a:xfrm>
            <a:off x="4570172" y="5109105"/>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05" name="Google Shape;205;p17"/>
          <p:cNvSpPr txBox="1"/>
          <p:nvPr>
            <p:ph idx="7" type="body"/>
          </p:nvPr>
        </p:nvSpPr>
        <p:spPr>
          <a:xfrm>
            <a:off x="7982775" y="4532845"/>
            <a:ext cx="305109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6" name="Google Shape;206;p17"/>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07" name="Google Shape;207;p17"/>
          <p:cNvSpPr txBox="1"/>
          <p:nvPr>
            <p:ph idx="9" type="body"/>
          </p:nvPr>
        </p:nvSpPr>
        <p:spPr>
          <a:xfrm>
            <a:off x="7982775" y="5109104"/>
            <a:ext cx="3051096"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08" name="Google Shape;208;p17"/>
          <p:cNvCxnSpPr/>
          <p:nvPr/>
        </p:nvCxnSpPr>
        <p:spPr>
          <a:xfrm>
            <a:off x="440583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09" name="Google Shape;209;p17"/>
          <p:cNvCxnSpPr/>
          <p:nvPr/>
        </p:nvCxnSpPr>
        <p:spPr>
          <a:xfrm>
            <a:off x="7797802"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10" name="Google Shape;210;p1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 name="Google Shape;211;p17"/>
          <p:cNvSpPr txBox="1"/>
          <p:nvPr>
            <p:ph idx="11" type="ftr"/>
          </p:nvPr>
        </p:nvSpPr>
        <p:spPr>
          <a:xfrm>
            <a:off x="561111" y="6391838"/>
            <a:ext cx="3644282"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13" name="Shape 213"/>
        <p:cNvGrpSpPr/>
        <p:nvPr/>
      </p:nvGrpSpPr>
      <p:grpSpPr>
        <a:xfrm>
          <a:off x="0" y="0"/>
          <a:ext cx="0" cy="0"/>
          <a:chOff x="0" y="0"/>
          <a:chExt cx="0" cy="0"/>
        </a:xfrm>
      </p:grpSpPr>
      <p:sp>
        <p:nvSpPr>
          <p:cNvPr id="214" name="Google Shape;214;p18"/>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18"/>
          <p:cNvSpPr txBox="1"/>
          <p:nvPr>
            <p:ph idx="1" type="body"/>
          </p:nvPr>
        </p:nvSpPr>
        <p:spPr>
          <a:xfrm rot="5400000">
            <a:off x="3859634" y="-101180"/>
            <a:ext cx="3416300" cy="882565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16" name="Google Shape;216;p18"/>
          <p:cNvSpPr txBox="1"/>
          <p:nvPr>
            <p:ph idx="10" type="dt"/>
          </p:nvPr>
        </p:nvSpPr>
        <p:spPr>
          <a:xfrm>
            <a:off x="10695439"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1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219" name="Shape 219"/>
        <p:cNvGrpSpPr/>
        <p:nvPr/>
      </p:nvGrpSpPr>
      <p:grpSpPr>
        <a:xfrm>
          <a:off x="0" y="0"/>
          <a:ext cx="0" cy="0"/>
          <a:chOff x="0" y="0"/>
          <a:chExt cx="0" cy="0"/>
        </a:xfrm>
      </p:grpSpPr>
      <p:grpSp>
        <p:nvGrpSpPr>
          <p:cNvPr id="220" name="Google Shape;220;p19"/>
          <p:cNvGrpSpPr/>
          <p:nvPr/>
        </p:nvGrpSpPr>
        <p:grpSpPr>
          <a:xfrm>
            <a:off x="0" y="0"/>
            <a:ext cx="12192000" cy="6858000"/>
            <a:chOff x="0" y="0"/>
            <a:chExt cx="12192000" cy="6858000"/>
          </a:xfrm>
        </p:grpSpPr>
        <p:sp>
          <p:nvSpPr>
            <p:cNvPr id="221" name="Google Shape;221;p1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9"/>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9"/>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0" name="Google Shape;230;p1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1" name="Google Shape;231;p19"/>
          <p:cNvSpPr txBox="1"/>
          <p:nvPr>
            <p:ph type="title"/>
          </p:nvPr>
        </p:nvSpPr>
        <p:spPr>
          <a:xfrm rot="5400000">
            <a:off x="6915922" y="2947779"/>
            <a:ext cx="4748590" cy="140996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19"/>
          <p:cNvSpPr txBox="1"/>
          <p:nvPr>
            <p:ph idx="1" type="body"/>
          </p:nvPr>
        </p:nvSpPr>
        <p:spPr>
          <a:xfrm rot="5400000">
            <a:off x="1908671" y="524749"/>
            <a:ext cx="4748590" cy="625602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33" name="Google Shape;233;p19"/>
          <p:cNvSpPr txBox="1"/>
          <p:nvPr>
            <p:ph idx="10" type="dt"/>
          </p:nvPr>
        </p:nvSpPr>
        <p:spPr>
          <a:xfrm>
            <a:off x="10653104" y="6391838"/>
            <a:ext cx="992135"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1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1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 name="Shape 24"/>
        <p:cNvGrpSpPr/>
        <p:nvPr/>
      </p:nvGrpSpPr>
      <p:grpSpPr>
        <a:xfrm>
          <a:off x="0" y="0"/>
          <a:ext cx="0" cy="0"/>
          <a:chOff x="0" y="0"/>
          <a:chExt cx="0" cy="0"/>
        </a:xfrm>
      </p:grpSpPr>
      <p:sp>
        <p:nvSpPr>
          <p:cNvPr id="25" name="Google Shape;25;p4"/>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7" name="Google Shape;27;p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30" name="Shape 30"/>
        <p:cNvGrpSpPr/>
        <p:nvPr/>
      </p:nvGrpSpPr>
      <p:grpSpPr>
        <a:xfrm>
          <a:off x="0" y="0"/>
          <a:ext cx="0" cy="0"/>
          <a:chOff x="0" y="0"/>
          <a:chExt cx="0" cy="0"/>
        </a:xfrm>
      </p:grpSpPr>
      <p:grpSp>
        <p:nvGrpSpPr>
          <p:cNvPr id="31" name="Google Shape;31;p5"/>
          <p:cNvGrpSpPr/>
          <p:nvPr/>
        </p:nvGrpSpPr>
        <p:grpSpPr>
          <a:xfrm>
            <a:off x="0" y="0"/>
            <a:ext cx="12192000" cy="6858000"/>
            <a:chOff x="0" y="0"/>
            <a:chExt cx="12192000" cy="6858000"/>
          </a:xfrm>
        </p:grpSpPr>
        <p:sp>
          <p:nvSpPr>
            <p:cNvPr id="32" name="Google Shape;32;p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0" name="Google Shape;40;p5"/>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42" name="Google Shape;42;p5"/>
          <p:cNvSpPr txBox="1"/>
          <p:nvPr>
            <p:ph type="title"/>
          </p:nvPr>
        </p:nvSpPr>
        <p:spPr>
          <a:xfrm>
            <a:off x="1154954" y="2677645"/>
            <a:ext cx="4351025" cy="228382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
          <p:cNvSpPr txBox="1"/>
          <p:nvPr>
            <p:ph idx="1" type="body"/>
          </p:nvPr>
        </p:nvSpPr>
        <p:spPr>
          <a:xfrm>
            <a:off x="6895559" y="2677644"/>
            <a:ext cx="3757545" cy="228382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44" name="Google Shape;44;p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8" name="Shape 48"/>
        <p:cNvGrpSpPr/>
        <p:nvPr/>
      </p:nvGrpSpPr>
      <p:grpSpPr>
        <a:xfrm>
          <a:off x="0" y="0"/>
          <a:ext cx="0" cy="0"/>
          <a:chOff x="0" y="0"/>
          <a:chExt cx="0" cy="0"/>
        </a:xfrm>
      </p:grpSpPr>
      <p:sp>
        <p:nvSpPr>
          <p:cNvPr id="49" name="Google Shape;49;p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 type="body"/>
          </p:nvPr>
        </p:nvSpPr>
        <p:spPr>
          <a:xfrm>
            <a:off x="1154954" y="2603500"/>
            <a:ext cx="4825158" cy="341630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1" name="Google Shape;51;p6"/>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2" name="Google Shape;52;p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5" name="Shape 55"/>
        <p:cNvGrpSpPr/>
        <p:nvPr/>
      </p:nvGrpSpPr>
      <p:grpSpPr>
        <a:xfrm>
          <a:off x="0" y="0"/>
          <a:ext cx="0" cy="0"/>
          <a:chOff x="0" y="0"/>
          <a:chExt cx="0" cy="0"/>
        </a:xfrm>
      </p:grpSpPr>
      <p:sp>
        <p:nvSpPr>
          <p:cNvPr id="56" name="Google Shape;56;p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8" name="Google Shape;58;p7"/>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9" name="Google Shape;59;p7"/>
          <p:cNvSpPr txBox="1"/>
          <p:nvPr>
            <p:ph idx="3" type="body"/>
          </p:nvPr>
        </p:nvSpPr>
        <p:spPr>
          <a:xfrm>
            <a:off x="6208712" y="2603500"/>
            <a:ext cx="482515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0" name="Google Shape;60;p7"/>
          <p:cNvSpPr txBox="1"/>
          <p:nvPr>
            <p:ph idx="4" type="body"/>
          </p:nvPr>
        </p:nvSpPr>
        <p:spPr>
          <a:xfrm>
            <a:off x="6208712" y="3179762"/>
            <a:ext cx="4825159"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61" name="Google Shape;61;p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4" name="Shape 64"/>
        <p:cNvGrpSpPr/>
        <p:nvPr/>
      </p:nvGrpSpPr>
      <p:grpSpPr>
        <a:xfrm>
          <a:off x="0" y="0"/>
          <a:ext cx="0" cy="0"/>
          <a:chOff x="0" y="0"/>
          <a:chExt cx="0" cy="0"/>
        </a:xfrm>
      </p:grpSpPr>
      <p:sp>
        <p:nvSpPr>
          <p:cNvPr id="65" name="Google Shape;65;p8"/>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69" name="Shape 69"/>
        <p:cNvGrpSpPr/>
        <p:nvPr/>
      </p:nvGrpSpPr>
      <p:grpSpPr>
        <a:xfrm>
          <a:off x="0" y="0"/>
          <a:ext cx="0" cy="0"/>
          <a:chOff x="0" y="0"/>
          <a:chExt cx="0" cy="0"/>
        </a:xfrm>
      </p:grpSpPr>
      <p:sp>
        <p:nvSpPr>
          <p:cNvPr id="70" name="Google Shape;70;p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74" name="Shape 74"/>
        <p:cNvGrpSpPr/>
        <p:nvPr/>
      </p:nvGrpSpPr>
      <p:grpSpPr>
        <a:xfrm>
          <a:off x="0" y="0"/>
          <a:ext cx="0" cy="0"/>
          <a:chOff x="0" y="0"/>
          <a:chExt cx="0" cy="0"/>
        </a:xfrm>
      </p:grpSpPr>
      <p:grpSp>
        <p:nvGrpSpPr>
          <p:cNvPr id="75" name="Google Shape;75;p10"/>
          <p:cNvGrpSpPr/>
          <p:nvPr/>
        </p:nvGrpSpPr>
        <p:grpSpPr>
          <a:xfrm>
            <a:off x="0" y="0"/>
            <a:ext cx="12192000" cy="6858000"/>
            <a:chOff x="0" y="0"/>
            <a:chExt cx="12192000" cy="6858000"/>
          </a:xfrm>
        </p:grpSpPr>
        <p:sp>
          <p:nvSpPr>
            <p:cNvPr id="76" name="Google Shape;76;p1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0"/>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0"/>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85" name="Google Shape;85;p1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86" name="Google Shape;86;p10"/>
          <p:cNvSpPr txBox="1"/>
          <p:nvPr>
            <p:ph type="title"/>
          </p:nvPr>
        </p:nvSpPr>
        <p:spPr>
          <a:xfrm>
            <a:off x="1154955" y="1295400"/>
            <a:ext cx="2793158"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0"/>
          <p:cNvSpPr txBox="1"/>
          <p:nvPr>
            <p:ph idx="1" type="body"/>
          </p:nvPr>
        </p:nvSpPr>
        <p:spPr>
          <a:xfrm>
            <a:off x="5781146" y="1447800"/>
            <a:ext cx="5190066" cy="4572000"/>
          </a:xfrm>
          <a:prstGeom prst="rect">
            <a:avLst/>
          </a:prstGeom>
          <a:noFill/>
          <a:ln>
            <a:noFill/>
          </a:ln>
        </p:spPr>
        <p:txBody>
          <a:bodyPr anchorCtr="0" anchor="ctr"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88" name="Google Shape;88;p10"/>
          <p:cNvSpPr txBox="1"/>
          <p:nvPr>
            <p:ph idx="2" type="body"/>
          </p:nvPr>
        </p:nvSpPr>
        <p:spPr>
          <a:xfrm>
            <a:off x="1154954" y="3129280"/>
            <a:ext cx="2793158"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9" name="Google Shape;89;p1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0"/>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93" name="Shape 93"/>
        <p:cNvGrpSpPr/>
        <p:nvPr/>
      </p:nvGrpSpPr>
      <p:grpSpPr>
        <a:xfrm>
          <a:off x="0" y="0"/>
          <a:ext cx="0" cy="0"/>
          <a:chOff x="0" y="0"/>
          <a:chExt cx="0" cy="0"/>
        </a:xfrm>
      </p:grpSpPr>
      <p:grpSp>
        <p:nvGrpSpPr>
          <p:cNvPr id="94" name="Google Shape;94;p11"/>
          <p:cNvGrpSpPr/>
          <p:nvPr/>
        </p:nvGrpSpPr>
        <p:grpSpPr>
          <a:xfrm>
            <a:off x="0" y="0"/>
            <a:ext cx="12192000" cy="6858000"/>
            <a:chOff x="0" y="0"/>
            <a:chExt cx="12192000" cy="6858000"/>
          </a:xfrm>
        </p:grpSpPr>
        <p:sp>
          <p:nvSpPr>
            <p:cNvPr id="95" name="Google Shape;95;p1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04" name="Google Shape;104;p1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05" name="Google Shape;105;p11"/>
          <p:cNvSpPr txBox="1"/>
          <p:nvPr>
            <p:ph type="title"/>
          </p:nvPr>
        </p:nvSpPr>
        <p:spPr>
          <a:xfrm>
            <a:off x="1154955" y="1693333"/>
            <a:ext cx="3865134" cy="173566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1"/>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107" name="Google Shape;107;p11"/>
          <p:cNvSpPr txBox="1"/>
          <p:nvPr>
            <p:ph idx="1" type="body"/>
          </p:nvPr>
        </p:nvSpPr>
        <p:spPr>
          <a:xfrm>
            <a:off x="1154954" y="3657600"/>
            <a:ext cx="3859212"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8" name="Google Shape;108;p1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grpSp>
        <p:nvGrpSpPr>
          <p:cNvPr id="6" name="Google Shape;6;p2"/>
          <p:cNvGrpSpPr/>
          <p:nvPr/>
        </p:nvGrpSpPr>
        <p:grpSpPr>
          <a:xfrm>
            <a:off x="0" y="0"/>
            <a:ext cx="12192000" cy="6858000"/>
            <a:chOff x="0" y="0"/>
            <a:chExt cx="12192000" cy="6858000"/>
          </a:xfrm>
        </p:grpSpPr>
        <p:sp>
          <p:nvSpPr>
            <p:cNvPr id="7" name="Google Shape;7;p2"/>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7" name="Google Shape;17;p2"/>
          <p:cNvSpPr txBox="1"/>
          <p:nvPr>
            <p:ph idx="1" type="body"/>
          </p:nvPr>
        </p:nvSpPr>
        <p:spPr>
          <a:xfrm>
            <a:off x="1154954" y="2603500"/>
            <a:ext cx="8761413" cy="34163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8" name="Google Shape;18;p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9" name="Google Shape;19;p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0" name="Google Shape;20;p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1"/>
          <p:cNvSpPr txBox="1"/>
          <p:nvPr>
            <p:ph idx="4294967295" type="ctrTitle"/>
          </p:nvPr>
        </p:nvSpPr>
        <p:spPr>
          <a:xfrm>
            <a:off x="873600" y="5001600"/>
            <a:ext cx="10444800" cy="1856400"/>
          </a:xfrm>
          <a:prstGeom prst="rect">
            <a:avLst/>
          </a:prstGeom>
          <a:noFill/>
          <a:ln>
            <a:noFill/>
          </a:ln>
          <a:effectLst>
            <a:outerShdw blurRad="57150" rotWithShape="0" algn="bl" dir="5400000" dist="19050">
              <a:srgbClr val="000000">
                <a:alpha val="50000"/>
              </a:srgbClr>
            </a:outerShdw>
          </a:effectLst>
        </p:spPr>
        <p:txBody>
          <a:bodyPr anchorCtr="0" anchor="b" bIns="45700" lIns="91425" spcFirstLastPara="1" rIns="91425" wrap="square" tIns="45700">
            <a:noAutofit/>
          </a:bodyPr>
          <a:lstStyle/>
          <a:p>
            <a:pPr indent="0" lvl="0" marL="0" rtl="0" algn="ctr">
              <a:spcBef>
                <a:spcPts val="0"/>
              </a:spcBef>
              <a:spcAft>
                <a:spcPts val="0"/>
              </a:spcAft>
              <a:buClr>
                <a:schemeClr val="lt2"/>
              </a:buClr>
              <a:buSzPts val="5400"/>
              <a:buFont typeface="Century Gothic"/>
              <a:buNone/>
            </a:pPr>
            <a:r>
              <a:rPr lang="en-US" sz="3400"/>
              <a:t>The Relationship Between Rideshare Usage</a:t>
            </a:r>
            <a:endParaRPr sz="3400"/>
          </a:p>
          <a:p>
            <a:pPr indent="0" lvl="0" marL="0" rtl="0" algn="ctr">
              <a:spcBef>
                <a:spcPts val="0"/>
              </a:spcBef>
              <a:spcAft>
                <a:spcPts val="0"/>
              </a:spcAft>
              <a:buClr>
                <a:schemeClr val="lt2"/>
              </a:buClr>
              <a:buSzPts val="5400"/>
              <a:buFont typeface="Century Gothic"/>
              <a:buNone/>
            </a:pPr>
            <a:r>
              <a:rPr lang="en-US" sz="3400"/>
              <a:t>and Alcohol Related Crimes in Austin</a:t>
            </a:r>
            <a:endParaRPr sz="3400"/>
          </a:p>
          <a:p>
            <a:pPr indent="0" lvl="0" marL="0" rtl="0" algn="ctr">
              <a:spcBef>
                <a:spcPts val="0"/>
              </a:spcBef>
              <a:spcAft>
                <a:spcPts val="0"/>
              </a:spcAft>
              <a:buClr>
                <a:schemeClr val="dk1"/>
              </a:buClr>
              <a:buSzPts val="1100"/>
              <a:buFont typeface="Arial"/>
              <a:buNone/>
            </a:pPr>
            <a:r>
              <a:t/>
            </a:r>
            <a:endParaRPr sz="2400">
              <a:solidFill>
                <a:schemeClr val="lt1"/>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lang="en-US" sz="2400">
                <a:solidFill>
                  <a:schemeClr val="lt1"/>
                </a:solidFill>
                <a:latin typeface="Proxima Nova"/>
                <a:ea typeface="Proxima Nova"/>
                <a:cs typeface="Proxima Nova"/>
                <a:sym typeface="Proxima Nova"/>
              </a:rPr>
              <a:t>Allison Bolger, Arunima Menon, Adam Newlyn, Jay Schwan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g5dde0c02bd_0_33"/>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Ride and Crime Occurrences </a:t>
            </a:r>
            <a:endParaRPr/>
          </a:p>
          <a:p>
            <a:pPr indent="0" lvl="0" marL="0" rtl="0" algn="l">
              <a:spcBef>
                <a:spcPts val="0"/>
              </a:spcBef>
              <a:spcAft>
                <a:spcPts val="0"/>
              </a:spcAft>
              <a:buNone/>
            </a:pPr>
            <a:r>
              <a:rPr lang="en-US"/>
              <a:t>by Time Frame</a:t>
            </a:r>
            <a:endParaRPr/>
          </a:p>
        </p:txBody>
      </p:sp>
      <p:pic>
        <p:nvPicPr>
          <p:cNvPr id="295" name="Google Shape;295;g5dde0c02bd_0_33"/>
          <p:cNvPicPr preferRelativeResize="0"/>
          <p:nvPr/>
        </p:nvPicPr>
        <p:blipFill>
          <a:blip r:embed="rId3">
            <a:alphaModFix/>
          </a:blip>
          <a:stretch>
            <a:fillRect/>
          </a:stretch>
        </p:blipFill>
        <p:spPr>
          <a:xfrm>
            <a:off x="1282875" y="2365750"/>
            <a:ext cx="9626251" cy="4492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g5dde0c02bd_0_81"/>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Ride Points vs Crime Heat Map</a:t>
            </a:r>
            <a:endParaRPr/>
          </a:p>
        </p:txBody>
      </p:sp>
      <p:sp>
        <p:nvSpPr>
          <p:cNvPr id="301" name="Google Shape;301;g5dde0c02bd_0_81"/>
          <p:cNvSpPr txBox="1"/>
          <p:nvPr>
            <p:ph idx="1" type="body"/>
          </p:nvPr>
        </p:nvSpPr>
        <p:spPr>
          <a:xfrm>
            <a:off x="1154954" y="2603500"/>
            <a:ext cx="8825700" cy="341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302" name="Google Shape;302;g5dde0c02bd_0_81"/>
          <p:cNvPicPr preferRelativeResize="0"/>
          <p:nvPr/>
        </p:nvPicPr>
        <p:blipFill>
          <a:blip r:embed="rId3">
            <a:alphaModFix/>
          </a:blip>
          <a:stretch>
            <a:fillRect/>
          </a:stretch>
        </p:blipFill>
        <p:spPr>
          <a:xfrm>
            <a:off x="1154950" y="2603488"/>
            <a:ext cx="9372600" cy="3667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g5dde0c02bd_0_86"/>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Crime points vs Ride Heat Map</a:t>
            </a:r>
            <a:endParaRPr/>
          </a:p>
        </p:txBody>
      </p:sp>
      <p:sp>
        <p:nvSpPr>
          <p:cNvPr id="308" name="Google Shape;308;g5dde0c02bd_0_86"/>
          <p:cNvSpPr txBox="1"/>
          <p:nvPr>
            <p:ph idx="1" type="body"/>
          </p:nvPr>
        </p:nvSpPr>
        <p:spPr>
          <a:xfrm>
            <a:off x="1154954" y="2603500"/>
            <a:ext cx="8825700" cy="341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309" name="Google Shape;309;g5dde0c02bd_0_86"/>
          <p:cNvPicPr preferRelativeResize="0"/>
          <p:nvPr/>
        </p:nvPicPr>
        <p:blipFill>
          <a:blip r:embed="rId3">
            <a:alphaModFix/>
          </a:blip>
          <a:stretch>
            <a:fillRect/>
          </a:stretch>
        </p:blipFill>
        <p:spPr>
          <a:xfrm>
            <a:off x="1154938" y="2603488"/>
            <a:ext cx="9210675" cy="3667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g5dde0c02bd_0_91"/>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Bar Points vs Crime Heat Map</a:t>
            </a:r>
            <a:endParaRPr/>
          </a:p>
        </p:txBody>
      </p:sp>
      <p:sp>
        <p:nvSpPr>
          <p:cNvPr id="315" name="Google Shape;315;g5dde0c02bd_0_91"/>
          <p:cNvSpPr txBox="1"/>
          <p:nvPr>
            <p:ph idx="1" type="body"/>
          </p:nvPr>
        </p:nvSpPr>
        <p:spPr>
          <a:xfrm>
            <a:off x="1154954" y="2603500"/>
            <a:ext cx="8825700" cy="341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316" name="Google Shape;316;g5dde0c02bd_0_91"/>
          <p:cNvPicPr preferRelativeResize="0"/>
          <p:nvPr/>
        </p:nvPicPr>
        <p:blipFill>
          <a:blip r:embed="rId3">
            <a:alphaModFix/>
          </a:blip>
          <a:stretch>
            <a:fillRect/>
          </a:stretch>
        </p:blipFill>
        <p:spPr>
          <a:xfrm>
            <a:off x="1154950" y="2603488"/>
            <a:ext cx="9372600" cy="3667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g5dde0c02bd_0_96"/>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Bar Points vs Ride Heat Map</a:t>
            </a:r>
            <a:endParaRPr/>
          </a:p>
        </p:txBody>
      </p:sp>
      <p:sp>
        <p:nvSpPr>
          <p:cNvPr id="322" name="Google Shape;322;g5dde0c02bd_0_96"/>
          <p:cNvSpPr txBox="1"/>
          <p:nvPr>
            <p:ph idx="1" type="body"/>
          </p:nvPr>
        </p:nvSpPr>
        <p:spPr>
          <a:xfrm>
            <a:off x="1154954" y="2603500"/>
            <a:ext cx="8825700" cy="341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323" name="Google Shape;323;g5dde0c02bd_0_96"/>
          <p:cNvPicPr preferRelativeResize="0"/>
          <p:nvPr/>
        </p:nvPicPr>
        <p:blipFill>
          <a:blip r:embed="rId3">
            <a:alphaModFix/>
          </a:blip>
          <a:stretch>
            <a:fillRect/>
          </a:stretch>
        </p:blipFill>
        <p:spPr>
          <a:xfrm>
            <a:off x="1154950" y="2603488"/>
            <a:ext cx="9372600" cy="3667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g5dde0c02bd_0_38"/>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Discussion</a:t>
            </a:r>
            <a:endParaRPr/>
          </a:p>
        </p:txBody>
      </p:sp>
      <p:sp>
        <p:nvSpPr>
          <p:cNvPr id="329" name="Google Shape;329;g5dde0c02bd_0_38"/>
          <p:cNvSpPr txBox="1"/>
          <p:nvPr>
            <p:ph idx="1" type="body"/>
          </p:nvPr>
        </p:nvSpPr>
        <p:spPr>
          <a:xfrm>
            <a:off x="1154954" y="2603500"/>
            <a:ext cx="8825700" cy="341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Based on our findings and analysis, the data suggests that there is not any correlation between rideshare usage and incidents of alcohol related crime. </a:t>
            </a:r>
            <a:endParaRPr/>
          </a:p>
          <a:p>
            <a:pPr indent="0" lvl="0" marL="0" rtl="0" algn="l">
              <a:spcBef>
                <a:spcPts val="1000"/>
              </a:spcBef>
              <a:spcAft>
                <a:spcPts val="0"/>
              </a:spcAft>
              <a:buNone/>
            </a:pPr>
            <a:r>
              <a:rPr lang="en-US"/>
              <a:t>Crime tends to remain flat over time of year regardless of the amount of ride share usage. There does seem to be more rideshare usage than crime occurring around bars, but the data doesn’t provide enough insight as to why. </a:t>
            </a:r>
            <a:endParaRPr/>
          </a:p>
          <a:p>
            <a:pPr indent="0" lvl="0" marL="0" rtl="0" algn="l">
              <a:spcBef>
                <a:spcPts val="1000"/>
              </a:spcBef>
              <a:spcAft>
                <a:spcPts val="0"/>
              </a:spcAft>
              <a:buNone/>
            </a:pPr>
            <a:r>
              <a:rPr lang="en-US"/>
              <a:t>Of interest is the observation that alcohol related crime did not spike with occurrence of the SXSW Festival in March nor did crime rates drop significantly while school was out of session over the summer of 2016(June to Sept.). Also, crimes rates saw a small drop when there was no rideshare data to report. </a:t>
            </a:r>
            <a:endParaRPr/>
          </a:p>
          <a:p>
            <a:pPr indent="0" lvl="0" marL="0" rtl="0" algn="l">
              <a:spcBef>
                <a:spcPts val="10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g5dde0c02bd_0_43"/>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Post Mortem</a:t>
            </a:r>
            <a:endParaRPr/>
          </a:p>
        </p:txBody>
      </p:sp>
      <p:sp>
        <p:nvSpPr>
          <p:cNvPr id="335" name="Google Shape;335;g5dde0c02bd_0_43"/>
          <p:cNvSpPr txBox="1"/>
          <p:nvPr>
            <p:ph idx="1" type="body"/>
          </p:nvPr>
        </p:nvSpPr>
        <p:spPr>
          <a:xfrm>
            <a:off x="1154954" y="2603500"/>
            <a:ext cx="8825700" cy="341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Some of questions have a time parameter that was particularly tricky to work with. We had to learn how to convert different date formats to a standardized date data type. We chose to convert all of our dates to datetime objects in order to better slice the data over time. </a:t>
            </a:r>
            <a:endParaRPr/>
          </a:p>
          <a:p>
            <a:pPr indent="0" lvl="0" marL="0" rtl="0" algn="l">
              <a:spcBef>
                <a:spcPts val="1000"/>
              </a:spcBef>
              <a:spcAft>
                <a:spcPts val="0"/>
              </a:spcAft>
              <a:buNone/>
            </a:pPr>
            <a:r>
              <a:rPr lang="en-US"/>
              <a:t>We also had to figure out an effective way to localize our </a:t>
            </a:r>
            <a:r>
              <a:rPr lang="en-US"/>
              <a:t>Google Maps</a:t>
            </a:r>
            <a:r>
              <a:rPr lang="en-US"/>
              <a:t> to the same parameters as our geolocation data from both data sets. Adam was able to import a boundary API from Google that allowed us to operate inside Austin city limits and get only pertinent information from Google Maps for bar locations. </a:t>
            </a:r>
            <a:endParaRPr/>
          </a:p>
          <a:p>
            <a:pPr indent="0" lvl="0" marL="0" rtl="0" algn="l">
              <a:spcBef>
                <a:spcPts val="1000"/>
              </a:spcBef>
              <a:spcAft>
                <a:spcPts val="0"/>
              </a:spcAft>
              <a:buNone/>
            </a:pPr>
            <a:r>
              <a:rPr lang="en-US"/>
              <a:t>We feel that given enough time and more historical data, we could draw some additional conclusions to see how crime rates fluctuate over time in an era before ridesharing.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g5dde0c02bd_0_23"/>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Motivation and Summary</a:t>
            </a:r>
            <a:endParaRPr/>
          </a:p>
        </p:txBody>
      </p:sp>
      <p:sp>
        <p:nvSpPr>
          <p:cNvPr id="247" name="Google Shape;247;g5dde0c02bd_0_23"/>
          <p:cNvSpPr txBox="1"/>
          <p:nvPr>
            <p:ph idx="1" type="body"/>
          </p:nvPr>
        </p:nvSpPr>
        <p:spPr>
          <a:xfrm>
            <a:off x="1122850" y="2168725"/>
            <a:ext cx="8825700" cy="4232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With the growing popularity of ridesharing in the US, we were inspired to find a correlation between rideshare usage and instances of alcohol related crimes. </a:t>
            </a:r>
            <a:endParaRPr/>
          </a:p>
          <a:p>
            <a:pPr indent="0" lvl="0" marL="0" rtl="0" algn="l">
              <a:spcBef>
                <a:spcPts val="1000"/>
              </a:spcBef>
              <a:spcAft>
                <a:spcPts val="0"/>
              </a:spcAft>
              <a:buNone/>
            </a:pPr>
            <a:r>
              <a:rPr lang="en-US"/>
              <a:t>Our hypothesis is that we believe as rideshare usage increases, alcohol related crimes decrease.</a:t>
            </a:r>
            <a:endParaRPr/>
          </a:p>
          <a:p>
            <a:pPr indent="0" lvl="0" marL="0" rtl="0" algn="l">
              <a:spcBef>
                <a:spcPts val="1000"/>
              </a:spcBef>
              <a:spcAft>
                <a:spcPts val="0"/>
              </a:spcAft>
              <a:buNone/>
            </a:pPr>
            <a:r>
              <a:rPr lang="en-US"/>
              <a:t>More specifically, we aimed to answer:</a:t>
            </a:r>
            <a:endParaRPr/>
          </a:p>
          <a:p>
            <a:pPr indent="-320040" lvl="0" marL="457200" rtl="0" algn="l">
              <a:spcBef>
                <a:spcPts val="1000"/>
              </a:spcBef>
              <a:spcAft>
                <a:spcPts val="0"/>
              </a:spcAft>
              <a:buSzPts val="1440"/>
              <a:buAutoNum type="arabicPeriod"/>
            </a:pPr>
            <a:r>
              <a:rPr lang="en-US"/>
              <a:t>As ride usage increases, does the incidence of alcohol related crimes decrease? </a:t>
            </a:r>
            <a:endParaRPr/>
          </a:p>
          <a:p>
            <a:pPr indent="-320040" lvl="0" marL="457200" rtl="0" algn="l">
              <a:spcBef>
                <a:spcPts val="0"/>
              </a:spcBef>
              <a:spcAft>
                <a:spcPts val="0"/>
              </a:spcAft>
              <a:buSzPts val="1440"/>
              <a:buAutoNum type="arabicPeriod"/>
            </a:pPr>
            <a:r>
              <a:rPr lang="en-US"/>
              <a:t>What times of year see the most rideshare usage and crime?</a:t>
            </a:r>
            <a:endParaRPr/>
          </a:p>
          <a:p>
            <a:pPr indent="-320040" lvl="0" marL="457200" rtl="0" algn="l">
              <a:spcBef>
                <a:spcPts val="0"/>
              </a:spcBef>
              <a:spcAft>
                <a:spcPts val="0"/>
              </a:spcAft>
              <a:buSzPts val="1440"/>
              <a:buAutoNum type="arabicPeriod"/>
            </a:pPr>
            <a:r>
              <a:rPr lang="en-US"/>
              <a:t>What times of day see the most rideshare usage and crime?</a:t>
            </a:r>
            <a:endParaRPr/>
          </a:p>
          <a:p>
            <a:pPr indent="-320040" lvl="0" marL="457200" rtl="0" algn="l">
              <a:spcBef>
                <a:spcPts val="0"/>
              </a:spcBef>
              <a:spcAft>
                <a:spcPts val="0"/>
              </a:spcAft>
              <a:buSzPts val="1440"/>
              <a:buAutoNum type="arabicPeriod"/>
            </a:pPr>
            <a:r>
              <a:rPr lang="en-US"/>
              <a:t>Do alcohol related crimes decrease in areas with more rideshare usage? </a:t>
            </a:r>
            <a:endParaRPr/>
          </a:p>
          <a:p>
            <a:pPr indent="-320040" lvl="0" marL="457200" rtl="0" algn="l">
              <a:spcBef>
                <a:spcPts val="0"/>
              </a:spcBef>
              <a:spcAft>
                <a:spcPts val="0"/>
              </a:spcAft>
              <a:buSzPts val="1440"/>
              <a:buAutoNum type="arabicPeriod"/>
            </a:pPr>
            <a:r>
              <a:rPr lang="en-US"/>
              <a:t>Is higher rideshare usage concentrated around areas with more bars? </a:t>
            </a:r>
            <a:endParaRPr/>
          </a:p>
          <a:p>
            <a:pPr indent="-320040" lvl="0" marL="457200" rtl="0" algn="l">
              <a:spcBef>
                <a:spcPts val="0"/>
              </a:spcBef>
              <a:spcAft>
                <a:spcPts val="0"/>
              </a:spcAft>
              <a:buSzPts val="1440"/>
              <a:buAutoNum type="arabicPeriod"/>
            </a:pPr>
            <a:r>
              <a:rPr lang="en-US"/>
              <a:t>Are higher alcohol related crime rates concentrated in areas with more bars?</a:t>
            </a:r>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g5dde0c02bd_3_0"/>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Motivations and Summary, cont.</a:t>
            </a:r>
            <a:endParaRPr/>
          </a:p>
        </p:txBody>
      </p:sp>
      <p:sp>
        <p:nvSpPr>
          <p:cNvPr id="253" name="Google Shape;253;g5dde0c02bd_3_0"/>
          <p:cNvSpPr txBox="1"/>
          <p:nvPr>
            <p:ph idx="1" type="body"/>
          </p:nvPr>
        </p:nvSpPr>
        <p:spPr>
          <a:xfrm>
            <a:off x="1122850" y="2418500"/>
            <a:ext cx="8793600" cy="4269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While it would seem intuitive that alcohol related crimes went down as rideshare usage increased, we actually found little correlation between the two.  </a:t>
            </a:r>
            <a:endParaRPr/>
          </a:p>
          <a:p>
            <a:pPr indent="0" lvl="0" marL="0" rtl="0" algn="l">
              <a:spcBef>
                <a:spcPts val="1000"/>
              </a:spcBef>
              <a:spcAft>
                <a:spcPts val="0"/>
              </a:spcAft>
              <a:buNone/>
            </a:pPr>
            <a:r>
              <a:rPr lang="en-US"/>
              <a:t>The data suggests that rideshare usage and alcohol related crimes increase at similar levels throughout the year and over time of day, but the rates are not consistent for both and one does not entail the other.  </a:t>
            </a:r>
            <a:endParaRPr/>
          </a:p>
          <a:p>
            <a:pPr indent="0" lvl="0" marL="0" rtl="0" algn="l">
              <a:spcBef>
                <a:spcPts val="1000"/>
              </a:spcBef>
              <a:spcAft>
                <a:spcPts val="0"/>
              </a:spcAft>
              <a:buNone/>
            </a:pPr>
            <a:r>
              <a:rPr lang="en-US"/>
              <a:t>There is data to suggest that both rideshare usage and crimes decrease over the summer months.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Clr>
                <a:schemeClr val="dk1"/>
              </a:buClr>
              <a:buSzPts val="1100"/>
              <a:buFont typeface="Arial"/>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g5dde0c02bd_0_28"/>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Exploration</a:t>
            </a:r>
            <a:endParaRPr/>
          </a:p>
        </p:txBody>
      </p:sp>
      <p:sp>
        <p:nvSpPr>
          <p:cNvPr id="259" name="Google Shape;259;g5dde0c02bd_0_28"/>
          <p:cNvSpPr txBox="1"/>
          <p:nvPr>
            <p:ph idx="1" type="body"/>
          </p:nvPr>
        </p:nvSpPr>
        <p:spPr>
          <a:xfrm>
            <a:off x="1154950" y="2393400"/>
            <a:ext cx="8825700" cy="4249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Why Austin? </a:t>
            </a:r>
            <a:endParaRPr/>
          </a:p>
          <a:p>
            <a:pPr indent="0" lvl="0" marL="0" rtl="0" algn="l">
              <a:spcBef>
                <a:spcPts val="1000"/>
              </a:spcBef>
              <a:spcAft>
                <a:spcPts val="0"/>
              </a:spcAft>
              <a:buClr>
                <a:schemeClr val="dk1"/>
              </a:buClr>
              <a:buSzPts val="1100"/>
              <a:buFont typeface="Arial"/>
              <a:buNone/>
            </a:pPr>
            <a:r>
              <a:rPr lang="en-US"/>
              <a:t>Crime and Rideshare data was readily available on DataWorld for Austin, thus Austin became our sample city.</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Clr>
                <a:schemeClr val="dk1"/>
              </a:buClr>
              <a:buSzPts val="1100"/>
              <a:buFont typeface="Arial"/>
              <a:buNone/>
            </a:pPr>
            <a:r>
              <a:rPr lang="en-US"/>
              <a:t>We found two CSVs, one for Crimes occurring between 2003-2019 and one for Rides during 2016-2017. Both CSVs included data on:</a:t>
            </a:r>
            <a:endParaRPr/>
          </a:p>
          <a:p>
            <a:pPr indent="-342900" lvl="0" marL="457200" rtl="0" algn="l">
              <a:spcBef>
                <a:spcPts val="1000"/>
              </a:spcBef>
              <a:spcAft>
                <a:spcPts val="0"/>
              </a:spcAft>
              <a:buSzPts val="1800"/>
              <a:buChar char="►"/>
            </a:pPr>
            <a:r>
              <a:rPr lang="en-US"/>
              <a:t>Location - both CSVs had data points on location by latitude and longitude</a:t>
            </a:r>
            <a:endParaRPr/>
          </a:p>
          <a:p>
            <a:pPr indent="-342900" lvl="0" marL="457200" rtl="0" algn="l">
              <a:spcBef>
                <a:spcPts val="1000"/>
              </a:spcBef>
              <a:spcAft>
                <a:spcPts val="0"/>
              </a:spcAft>
              <a:buSzPts val="1800"/>
              <a:buChar char="►"/>
            </a:pPr>
            <a:r>
              <a:rPr lang="en-US"/>
              <a:t>Date/Time - both CSVs had date and time information</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We decided to use the Google Maps API to call crime, data, and bar locations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g5dde0c02bd_1_8"/>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Munging - Crime Data</a:t>
            </a:r>
            <a:endParaRPr/>
          </a:p>
        </p:txBody>
      </p:sp>
      <p:sp>
        <p:nvSpPr>
          <p:cNvPr id="265" name="Google Shape;265;g5dde0c02bd_1_8"/>
          <p:cNvSpPr txBox="1"/>
          <p:nvPr>
            <p:ph idx="1" type="body"/>
          </p:nvPr>
        </p:nvSpPr>
        <p:spPr>
          <a:xfrm>
            <a:off x="1122850" y="2327325"/>
            <a:ext cx="8825700" cy="40947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Excess Data - we deleted any </a:t>
            </a:r>
            <a:r>
              <a:rPr lang="en-US" sz="2400"/>
              <a:t>unnecessary columns and dropped na values.</a:t>
            </a:r>
            <a:endParaRPr sz="2400"/>
          </a:p>
          <a:p>
            <a:pPr indent="-381000" lvl="0" marL="457200" rtl="0" algn="l">
              <a:spcBef>
                <a:spcPts val="1000"/>
              </a:spcBef>
              <a:spcAft>
                <a:spcPts val="0"/>
              </a:spcAft>
              <a:buSzPts val="2400"/>
              <a:buChar char="►"/>
            </a:pPr>
            <a:r>
              <a:rPr lang="en-US" sz="2400"/>
              <a:t>Crime Types - we filtered out all crimes that were not alcohol related.</a:t>
            </a:r>
            <a:endParaRPr sz="2400"/>
          </a:p>
          <a:p>
            <a:pPr indent="-381000" lvl="0" marL="457200" rtl="0" algn="l">
              <a:spcBef>
                <a:spcPts val="0"/>
              </a:spcBef>
              <a:spcAft>
                <a:spcPts val="0"/>
              </a:spcAft>
              <a:buSzPts val="2400"/>
              <a:buChar char="►"/>
            </a:pPr>
            <a:r>
              <a:rPr lang="en-US" sz="2400"/>
              <a:t>Dates</a:t>
            </a:r>
            <a:r>
              <a:rPr lang="en-US" sz="2400"/>
              <a:t> - We cut the Crime data to include only occurrences during the same time frame as the rides.</a:t>
            </a:r>
            <a:endParaRPr sz="2400"/>
          </a:p>
          <a:p>
            <a:pPr indent="-381000" lvl="0" marL="457200" rtl="0" algn="l">
              <a:spcBef>
                <a:spcPts val="1000"/>
              </a:spcBef>
              <a:spcAft>
                <a:spcPts val="0"/>
              </a:spcAft>
              <a:buSzPts val="2400"/>
              <a:buChar char="►"/>
            </a:pPr>
            <a:r>
              <a:rPr lang="en-US" sz="2400"/>
              <a:t>Date/Time - we added a “Date” column and formatted as datetime object.</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g5dde0c02bd_1_13"/>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Munging - Ride Data</a:t>
            </a:r>
            <a:endParaRPr/>
          </a:p>
        </p:txBody>
      </p:sp>
      <p:sp>
        <p:nvSpPr>
          <p:cNvPr id="271" name="Google Shape;271;g5dde0c02bd_1_13"/>
          <p:cNvSpPr txBox="1"/>
          <p:nvPr>
            <p:ph idx="1" type="body"/>
          </p:nvPr>
        </p:nvSpPr>
        <p:spPr>
          <a:xfrm>
            <a:off x="1122850" y="2327325"/>
            <a:ext cx="8825700" cy="40947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Excess Data - we deleted any unnecessary columns and dropped na values.</a:t>
            </a:r>
            <a:endParaRPr sz="2400"/>
          </a:p>
          <a:p>
            <a:pPr indent="-381000" lvl="0" marL="457200" rtl="0" algn="l">
              <a:spcBef>
                <a:spcPts val="0"/>
              </a:spcBef>
              <a:spcAft>
                <a:spcPts val="0"/>
              </a:spcAft>
              <a:buSzPts val="2400"/>
              <a:buChar char="►"/>
            </a:pPr>
            <a:r>
              <a:rPr lang="en-US" sz="2400"/>
              <a:t>Bounds - we called the Google Maps API to find the city boundaries of Austin in latitude/longitude and deleted any data points with rides that were not actually in Austin</a:t>
            </a:r>
            <a:endParaRPr sz="2400"/>
          </a:p>
          <a:p>
            <a:pPr indent="-381000" lvl="0" marL="457200" rtl="0" algn="l">
              <a:spcBef>
                <a:spcPts val="1000"/>
              </a:spcBef>
              <a:spcAft>
                <a:spcPts val="0"/>
              </a:spcAft>
              <a:buSzPts val="2400"/>
              <a:buChar char="►"/>
            </a:pPr>
            <a:r>
              <a:rPr lang="en-US" sz="2400"/>
              <a:t>Date/Time - w</a:t>
            </a:r>
            <a:r>
              <a:rPr lang="en-US" sz="2400"/>
              <a:t>e added a “Date” column and formatted as datetime objects.</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g5dde0c02bd_0_55"/>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Rideshare Occurrences Over Time</a:t>
            </a:r>
            <a:endParaRPr/>
          </a:p>
        </p:txBody>
      </p:sp>
      <p:pic>
        <p:nvPicPr>
          <p:cNvPr id="277" name="Google Shape;277;g5dde0c02bd_0_55"/>
          <p:cNvPicPr preferRelativeResize="0"/>
          <p:nvPr/>
        </p:nvPicPr>
        <p:blipFill>
          <a:blip r:embed="rId3">
            <a:alphaModFix/>
          </a:blip>
          <a:stretch>
            <a:fillRect/>
          </a:stretch>
        </p:blipFill>
        <p:spPr>
          <a:xfrm>
            <a:off x="1223563" y="1985568"/>
            <a:ext cx="9744865" cy="48724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g5dde0c02bd_0_49"/>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Alcohol Related Crime Occurrences over Time </a:t>
            </a:r>
            <a:endParaRPr/>
          </a:p>
        </p:txBody>
      </p:sp>
      <p:pic>
        <p:nvPicPr>
          <p:cNvPr id="283" name="Google Shape;283;g5dde0c02bd_0_49"/>
          <p:cNvPicPr preferRelativeResize="0"/>
          <p:nvPr/>
        </p:nvPicPr>
        <p:blipFill>
          <a:blip r:embed="rId3">
            <a:alphaModFix/>
          </a:blip>
          <a:stretch>
            <a:fillRect/>
          </a:stretch>
        </p:blipFill>
        <p:spPr>
          <a:xfrm>
            <a:off x="1388050" y="1985568"/>
            <a:ext cx="9744865" cy="48724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g5dde0c02bd_0_61"/>
          <p:cNvSpPr txBox="1"/>
          <p:nvPr>
            <p:ph type="title"/>
          </p:nvPr>
        </p:nvSpPr>
        <p:spPr>
          <a:xfrm>
            <a:off x="1090750" y="633274"/>
            <a:ext cx="8825700" cy="1359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Rideshare and Crime Occurrences</a:t>
            </a:r>
            <a:endParaRPr/>
          </a:p>
          <a:p>
            <a:pPr indent="0" lvl="0" marL="0" rtl="0" algn="ctr">
              <a:spcBef>
                <a:spcPts val="0"/>
              </a:spcBef>
              <a:spcAft>
                <a:spcPts val="0"/>
              </a:spcAft>
              <a:buNone/>
            </a:pPr>
            <a:r>
              <a:rPr lang="en-US"/>
              <a:t>Over Time</a:t>
            </a:r>
            <a:endParaRPr/>
          </a:p>
        </p:txBody>
      </p:sp>
      <p:pic>
        <p:nvPicPr>
          <p:cNvPr id="289" name="Google Shape;289;g5dde0c02bd_0_61"/>
          <p:cNvPicPr preferRelativeResize="0"/>
          <p:nvPr/>
        </p:nvPicPr>
        <p:blipFill>
          <a:blip r:embed="rId3">
            <a:alphaModFix/>
          </a:blip>
          <a:stretch>
            <a:fillRect/>
          </a:stretch>
        </p:blipFill>
        <p:spPr>
          <a:xfrm>
            <a:off x="2870900" y="2297374"/>
            <a:ext cx="6840939" cy="45606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2019-07-20T17:12:44Z</dcterms:created>
  <dc:creator>Microsoft Office User</dc:creator>
</cp:coreProperties>
</file>